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7"/>
  </p:notesMasterIdLst>
  <p:sldIdLst>
    <p:sldId id="1895" r:id="rId2"/>
    <p:sldId id="1917" r:id="rId3"/>
    <p:sldId id="1890" r:id="rId4"/>
    <p:sldId id="1875" r:id="rId5"/>
    <p:sldId id="1876" r:id="rId6"/>
    <p:sldId id="1877" r:id="rId7"/>
    <p:sldId id="1878" r:id="rId8"/>
    <p:sldId id="1879" r:id="rId9"/>
    <p:sldId id="1880" r:id="rId10"/>
    <p:sldId id="1891" r:id="rId11"/>
    <p:sldId id="1892" r:id="rId12"/>
    <p:sldId id="1889" r:id="rId13"/>
    <p:sldId id="1870" r:id="rId14"/>
    <p:sldId id="1871" r:id="rId15"/>
    <p:sldId id="1893" r:id="rId16"/>
    <p:sldId id="1873" r:id="rId17"/>
    <p:sldId id="1894" r:id="rId18"/>
    <p:sldId id="1874" r:id="rId19"/>
    <p:sldId id="1881" r:id="rId20"/>
    <p:sldId id="1882" r:id="rId21"/>
    <p:sldId id="1883" r:id="rId22"/>
    <p:sldId id="1884" r:id="rId23"/>
    <p:sldId id="1924" r:id="rId24"/>
    <p:sldId id="1886" r:id="rId25"/>
    <p:sldId id="1896" r:id="rId26"/>
    <p:sldId id="1839" r:id="rId27"/>
    <p:sldId id="1897" r:id="rId28"/>
    <p:sldId id="1898" r:id="rId29"/>
    <p:sldId id="259" r:id="rId30"/>
    <p:sldId id="260" r:id="rId31"/>
    <p:sldId id="261" r:id="rId32"/>
    <p:sldId id="262" r:id="rId33"/>
    <p:sldId id="263" r:id="rId34"/>
    <p:sldId id="1899" r:id="rId35"/>
    <p:sldId id="1840" r:id="rId36"/>
    <p:sldId id="1841" r:id="rId37"/>
    <p:sldId id="1842" r:id="rId38"/>
    <p:sldId id="1843" r:id="rId39"/>
    <p:sldId id="1844" r:id="rId40"/>
    <p:sldId id="1900" r:id="rId41"/>
    <p:sldId id="1846" r:id="rId42"/>
    <p:sldId id="1847" r:id="rId43"/>
    <p:sldId id="1901" r:id="rId44"/>
    <p:sldId id="1902" r:id="rId45"/>
    <p:sldId id="1903" r:id="rId46"/>
    <p:sldId id="264" r:id="rId47"/>
    <p:sldId id="270" r:id="rId48"/>
    <p:sldId id="1904" r:id="rId49"/>
    <p:sldId id="1852" r:id="rId50"/>
    <p:sldId id="273" r:id="rId51"/>
    <p:sldId id="274" r:id="rId52"/>
    <p:sldId id="275" r:id="rId53"/>
    <p:sldId id="276" r:id="rId54"/>
    <p:sldId id="277" r:id="rId55"/>
    <p:sldId id="278" r:id="rId56"/>
    <p:sldId id="279" r:id="rId57"/>
    <p:sldId id="1905" r:id="rId58"/>
    <p:sldId id="1906"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1858" r:id="rId77"/>
    <p:sldId id="301" r:id="rId78"/>
    <p:sldId id="302" r:id="rId79"/>
    <p:sldId id="303" r:id="rId80"/>
    <p:sldId id="1887" r:id="rId81"/>
    <p:sldId id="1922" r:id="rId82"/>
    <p:sldId id="1885" r:id="rId83"/>
    <p:sldId id="1926" r:id="rId84"/>
    <p:sldId id="1927" r:id="rId85"/>
    <p:sldId id="1928" r:id="rId86"/>
    <p:sldId id="1907" r:id="rId87"/>
    <p:sldId id="1908" r:id="rId88"/>
    <p:sldId id="306" r:id="rId89"/>
    <p:sldId id="307" r:id="rId90"/>
    <p:sldId id="308" r:id="rId91"/>
    <p:sldId id="309" r:id="rId92"/>
    <p:sldId id="310" r:id="rId93"/>
    <p:sldId id="311" r:id="rId94"/>
    <p:sldId id="312" r:id="rId95"/>
    <p:sldId id="313" r:id="rId96"/>
    <p:sldId id="315" r:id="rId97"/>
    <p:sldId id="1765" r:id="rId98"/>
    <p:sldId id="1767" r:id="rId99"/>
    <p:sldId id="1768" r:id="rId100"/>
    <p:sldId id="412" r:id="rId101"/>
    <p:sldId id="1912" r:id="rId102"/>
    <p:sldId id="1929" r:id="rId103"/>
    <p:sldId id="1920" r:id="rId104"/>
    <p:sldId id="1778" r:id="rId105"/>
    <p:sldId id="1913" r:id="rId106"/>
    <p:sldId id="1914" r:id="rId107"/>
    <p:sldId id="1915" r:id="rId108"/>
    <p:sldId id="1916" r:id="rId109"/>
    <p:sldId id="413" r:id="rId110"/>
    <p:sldId id="1781" r:id="rId111"/>
    <p:sldId id="1780" r:id="rId112"/>
    <p:sldId id="472" r:id="rId113"/>
    <p:sldId id="473" r:id="rId114"/>
    <p:sldId id="1782" r:id="rId115"/>
    <p:sldId id="1783" r:id="rId116"/>
    <p:sldId id="1784" r:id="rId117"/>
    <p:sldId id="1868" r:id="rId118"/>
    <p:sldId id="1921" r:id="rId119"/>
    <p:sldId id="416" r:id="rId120"/>
    <p:sldId id="420" r:id="rId121"/>
    <p:sldId id="421" r:id="rId122"/>
    <p:sldId id="1770" r:id="rId123"/>
    <p:sldId id="425" r:id="rId124"/>
    <p:sldId id="509" r:id="rId125"/>
    <p:sldId id="415" r:id="rId126"/>
    <p:sldId id="510" r:id="rId127"/>
    <p:sldId id="1785" r:id="rId128"/>
    <p:sldId id="513" r:id="rId129"/>
    <p:sldId id="512" r:id="rId130"/>
    <p:sldId id="1761" r:id="rId131"/>
    <p:sldId id="1786" r:id="rId132"/>
    <p:sldId id="1762" r:id="rId133"/>
    <p:sldId id="1763" r:id="rId134"/>
    <p:sldId id="1764" r:id="rId135"/>
    <p:sldId id="475" r:id="rId136"/>
    <p:sldId id="1930" r:id="rId137"/>
    <p:sldId id="1931" r:id="rId138"/>
    <p:sldId id="1932" r:id="rId139"/>
    <p:sldId id="1933" r:id="rId140"/>
    <p:sldId id="1934" r:id="rId141"/>
    <p:sldId id="1935" r:id="rId142"/>
    <p:sldId id="1936" r:id="rId143"/>
    <p:sldId id="1937" r:id="rId144"/>
    <p:sldId id="1938" r:id="rId145"/>
    <p:sldId id="1939" r:id="rId146"/>
    <p:sldId id="1940" r:id="rId147"/>
    <p:sldId id="1941" r:id="rId148"/>
    <p:sldId id="1942" r:id="rId149"/>
    <p:sldId id="1943" r:id="rId150"/>
    <p:sldId id="1944" r:id="rId151"/>
    <p:sldId id="1945" r:id="rId152"/>
    <p:sldId id="1948" r:id="rId153"/>
    <p:sldId id="1949" r:id="rId154"/>
    <p:sldId id="1950" r:id="rId155"/>
    <p:sldId id="1919"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69"/>
    <p:restoredTop sz="82480"/>
  </p:normalViewPr>
  <p:slideViewPr>
    <p:cSldViewPr snapToGrid="0" snapToObjects="1">
      <p:cViewPr varScale="1">
        <p:scale>
          <a:sx n="171" d="100"/>
          <a:sy n="171" d="100"/>
        </p:scale>
        <p:origin x="168"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70627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253451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6858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80599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598166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rPr dirty="0"/>
              <a:t>Euclidean distance : vectors u, v of dimension N</a:t>
            </a:r>
          </a:p>
          <a:p>
            <a:r>
              <a:rPr dirty="0"/>
              <a:t>sqrt (</a:t>
            </a:r>
            <a:r>
              <a:rPr dirty="0" err="1"/>
              <a:t>sum_i</a:t>
            </a:r>
            <a:r>
              <a:rPr dirty="0"/>
              <a:t> to N ( | </a:t>
            </a:r>
            <a:r>
              <a:rPr dirty="0" err="1"/>
              <a:t>u</a:t>
            </a:r>
            <a:r>
              <a:rPr baseline="-5999" dirty="0" err="1"/>
              <a:t>i</a:t>
            </a:r>
            <a:r>
              <a:rPr dirty="0"/>
              <a:t> - v</a:t>
            </a:r>
            <a:r>
              <a:rPr baseline="-5999" dirty="0"/>
              <a:t>i</a:t>
            </a:r>
            <a:r>
              <a:rPr dirty="0"/>
              <a:t>|</a:t>
            </a:r>
            <a:r>
              <a:rPr baseline="31999" dirty="0"/>
              <a:t>2</a:t>
            </a:r>
            <a:r>
              <a:rPr dirty="0"/>
              <a:t>  ) )</a:t>
            </a:r>
          </a:p>
          <a:p>
            <a:r>
              <a:rPr dirty="0"/>
              <a:t>A to B is   sqrt of | 2-10 |</a:t>
            </a:r>
            <a:r>
              <a:rPr baseline="31999" dirty="0"/>
              <a:t>2 </a:t>
            </a:r>
            <a:r>
              <a:rPr dirty="0"/>
              <a:t>+ | 4-15 |</a:t>
            </a:r>
            <a:r>
              <a:rPr baseline="31999" dirty="0"/>
              <a:t>2</a:t>
            </a:r>
            <a:r>
              <a:rPr dirty="0"/>
              <a:t> = 13.6</a:t>
            </a:r>
          </a:p>
          <a:p>
            <a:r>
              <a:rPr dirty="0"/>
              <a:t>B to C is   sqrt of | 10-14 |</a:t>
            </a:r>
            <a:r>
              <a:rPr baseline="31999" dirty="0"/>
              <a:t>2 </a:t>
            </a:r>
            <a:r>
              <a:rPr dirty="0"/>
              <a:t>+ | 15-10 |</a:t>
            </a:r>
            <a:r>
              <a:rPr baseline="31999" dirty="0"/>
              <a:t>2</a:t>
            </a:r>
            <a:r>
              <a:rPr dirty="0"/>
              <a:t> = 6.4</a:t>
            </a:r>
          </a:p>
          <a:p>
            <a:endParaRPr dirty="0"/>
          </a:p>
          <a:p>
            <a:r>
              <a:rPr dirty="0"/>
              <a:t>A = Superb, B = Good, C=Disappointing</a:t>
            </a:r>
          </a:p>
          <a:p>
            <a:r>
              <a:rPr dirty="0"/>
              <a:t>Goal: related words are close, and unrelated words are far apart.  </a:t>
            </a:r>
          </a:p>
          <a:p>
            <a:r>
              <a:rPr dirty="0"/>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999808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69</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1344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150495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106</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107</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108</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109</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110</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111</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112</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113</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97022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114</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116</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119</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120</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121</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122</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123</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124</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125</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126</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002573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127</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131</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132</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133</a:t>
            </a:fld>
            <a:endParaRPr lang="en-US"/>
          </a:p>
        </p:txBody>
      </p:sp>
    </p:spTree>
    <p:extLst>
      <p:ext uri="{BB962C8B-B14F-4D97-AF65-F5344CB8AC3E}">
        <p14:creationId xmlns:p14="http://schemas.microsoft.com/office/powerpoint/2010/main" val="1883200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www.theverge.com</a:t>
            </a:r>
            <a:r>
              <a:rPr lang="en-US" dirty="0"/>
              <a:t>/2016/3/24/11297050/</a:t>
            </a:r>
            <a:r>
              <a:rPr lang="en-US" dirty="0" err="1"/>
              <a:t>tay</a:t>
            </a:r>
            <a:r>
              <a:rPr lang="en-US" dirty="0"/>
              <a:t>-</a:t>
            </a:r>
            <a:r>
              <a:rPr lang="en-US" dirty="0" err="1"/>
              <a:t>microsoft</a:t>
            </a:r>
            <a:r>
              <a:rPr lang="en-US" dirty="0"/>
              <a:t>-chatbot-racist</a:t>
            </a:r>
          </a:p>
        </p:txBody>
      </p:sp>
      <p:sp>
        <p:nvSpPr>
          <p:cNvPr id="4" name="Slide Number Placeholder 3"/>
          <p:cNvSpPr>
            <a:spLocks noGrp="1"/>
          </p:cNvSpPr>
          <p:nvPr>
            <p:ph type="sldNum" sz="quarter" idx="5"/>
          </p:nvPr>
        </p:nvSpPr>
        <p:spPr/>
        <p:txBody>
          <a:bodyPr/>
          <a:lstStyle/>
          <a:p>
            <a:fld id="{16725AFE-A141-6245-ADDB-0375406D4018}" type="slidenum">
              <a:rPr lang="en-US" smtClean="0"/>
              <a:t>137</a:t>
            </a:fld>
            <a:endParaRPr lang="en-US"/>
          </a:p>
        </p:txBody>
      </p:sp>
    </p:spTree>
    <p:extLst>
      <p:ext uri="{BB962C8B-B14F-4D97-AF65-F5344CB8AC3E}">
        <p14:creationId xmlns:p14="http://schemas.microsoft.com/office/powerpoint/2010/main" val="41453413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138</a:t>
            </a:fld>
            <a:endParaRPr lang="en-US"/>
          </a:p>
        </p:txBody>
      </p:sp>
    </p:spTree>
    <p:extLst>
      <p:ext uri="{BB962C8B-B14F-4D97-AF65-F5344CB8AC3E}">
        <p14:creationId xmlns:p14="http://schemas.microsoft.com/office/powerpoint/2010/main" val="5299217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139</a:t>
            </a:fld>
            <a:endParaRPr lang="en-US"/>
          </a:p>
        </p:txBody>
      </p:sp>
    </p:spTree>
    <p:extLst>
      <p:ext uri="{BB962C8B-B14F-4D97-AF65-F5344CB8AC3E}">
        <p14:creationId xmlns:p14="http://schemas.microsoft.com/office/powerpoint/2010/main" val="435506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www.wired.com</a:t>
            </a:r>
            <a:r>
              <a:rPr lang="en-US" dirty="0"/>
              <a:t>/story/ai-text-generator-too-dangerous-to-make-public/</a:t>
            </a:r>
          </a:p>
        </p:txBody>
      </p:sp>
      <p:sp>
        <p:nvSpPr>
          <p:cNvPr id="4" name="Slide Number Placeholder 3"/>
          <p:cNvSpPr>
            <a:spLocks noGrp="1"/>
          </p:cNvSpPr>
          <p:nvPr>
            <p:ph type="sldNum" sz="quarter" idx="5"/>
          </p:nvPr>
        </p:nvSpPr>
        <p:spPr/>
        <p:txBody>
          <a:bodyPr/>
          <a:lstStyle/>
          <a:p>
            <a:fld id="{16725AFE-A141-6245-ADDB-0375406D4018}" type="slidenum">
              <a:rPr lang="en-US" smtClean="0"/>
              <a:t>143</a:t>
            </a:fld>
            <a:endParaRPr lang="en-US"/>
          </a:p>
        </p:txBody>
      </p:sp>
    </p:spTree>
    <p:extLst>
      <p:ext uri="{BB962C8B-B14F-4D97-AF65-F5344CB8AC3E}">
        <p14:creationId xmlns:p14="http://schemas.microsoft.com/office/powerpoint/2010/main" val="3713248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145</a:t>
            </a:fld>
            <a:endParaRPr lang="en-US"/>
          </a:p>
        </p:txBody>
      </p:sp>
    </p:spTree>
    <p:extLst>
      <p:ext uri="{BB962C8B-B14F-4D97-AF65-F5344CB8AC3E}">
        <p14:creationId xmlns:p14="http://schemas.microsoft.com/office/powerpoint/2010/main" val="37145327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beta.openai.com</a:t>
            </a:r>
            <a:r>
              <a:rPr lang="en-US" dirty="0"/>
              <a:t>/docs/usage-policies/content-policy</a:t>
            </a:r>
          </a:p>
        </p:txBody>
      </p:sp>
      <p:sp>
        <p:nvSpPr>
          <p:cNvPr id="4" name="Slide Number Placeholder 3"/>
          <p:cNvSpPr>
            <a:spLocks noGrp="1"/>
          </p:cNvSpPr>
          <p:nvPr>
            <p:ph type="sldNum" sz="quarter" idx="5"/>
          </p:nvPr>
        </p:nvSpPr>
        <p:spPr/>
        <p:txBody>
          <a:bodyPr/>
          <a:lstStyle/>
          <a:p>
            <a:fld id="{16725AFE-A141-6245-ADDB-0375406D4018}" type="slidenum">
              <a:rPr lang="en-US" smtClean="0"/>
              <a:t>146</a:t>
            </a:fld>
            <a:endParaRPr lang="en-US"/>
          </a:p>
        </p:txBody>
      </p:sp>
    </p:spTree>
    <p:extLst>
      <p:ext uri="{BB962C8B-B14F-4D97-AF65-F5344CB8AC3E}">
        <p14:creationId xmlns:p14="http://schemas.microsoft.com/office/powerpoint/2010/main" val="240131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797185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openai.com</a:t>
            </a:r>
            <a:r>
              <a:rPr lang="en-US" dirty="0"/>
              <a:t>/blog/improving-language-model-behavior/</a:t>
            </a:r>
          </a:p>
        </p:txBody>
      </p:sp>
      <p:sp>
        <p:nvSpPr>
          <p:cNvPr id="4" name="Slide Number Placeholder 3"/>
          <p:cNvSpPr>
            <a:spLocks noGrp="1"/>
          </p:cNvSpPr>
          <p:nvPr>
            <p:ph type="sldNum" sz="quarter" idx="5"/>
          </p:nvPr>
        </p:nvSpPr>
        <p:spPr/>
        <p:txBody>
          <a:bodyPr/>
          <a:lstStyle/>
          <a:p>
            <a:fld id="{16725AFE-A141-6245-ADDB-0375406D4018}" type="slidenum">
              <a:rPr lang="en-US" smtClean="0"/>
              <a:t>147</a:t>
            </a:fld>
            <a:endParaRPr lang="en-US"/>
          </a:p>
        </p:txBody>
      </p:sp>
    </p:spTree>
    <p:extLst>
      <p:ext uri="{BB962C8B-B14F-4D97-AF65-F5344CB8AC3E}">
        <p14:creationId xmlns:p14="http://schemas.microsoft.com/office/powerpoint/2010/main" val="1768360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481880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112824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54700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0332809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12/8/22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0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11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11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1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80.tif"/><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jpeg"/><Relationship Id="rId9" Type="http://schemas.openxmlformats.org/officeDocument/2006/relationships/image" Target="../media/image81.tif"/></Relationships>
</file>

<file path=ppt/slides/_rels/slide1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hyperlink" Target="http://www.theverge.com/2016/3/23/11290200/tay-ai-chatbot-released-microsoft" TargetMode="External"/><Relationship Id="rId5" Type="http://schemas.openxmlformats.org/officeDocument/2006/relationships/image" Target="../media/image92.png"/><Relationship Id="rId4" Type="http://schemas.openxmlformats.org/officeDocument/2006/relationships/image" Target="../media/image91.png"/></Relationships>
</file>

<file path=ppt/slides/_rels/slide1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8.png"/><Relationship Id="rId7"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hyperlink" Target="https://www.wired.com/story/tech-firms-move-to-put-ethical-guard-rails-around-ai/" TargetMode="External"/><Relationship Id="rId5" Type="http://schemas.openxmlformats.org/officeDocument/2006/relationships/hyperlink" Target="https://www.wired.com/story/artificial-intelligence-seeks-an-ethical-conscience/" TargetMode="External"/><Relationship Id="rId4" Type="http://schemas.openxmlformats.org/officeDocument/2006/relationships/hyperlink" Target="https://blog.openai.com/language-unsupervised/" TargetMode="External"/></Relationships>
</file>

<file path=ppt/slides/_rels/slide1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tif"/><Relationship Id="rId4" Type="http://schemas.openxmlformats.org/officeDocument/2006/relationships/image" Target="../media/image21.t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48.tiff"/><Relationship Id="rId7" Type="http://schemas.openxmlformats.org/officeDocument/2006/relationships/hyperlink" Target="http://www.fasttext.cc/" TargetMode="External"/><Relationship Id="rId2" Type="http://schemas.openxmlformats.org/officeDocument/2006/relationships/image" Target="../media/image47.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50.png"/><Relationship Id="rId4" Type="http://schemas.openxmlformats.org/officeDocument/2006/relationships/image" Target="../media/image49.tiff"/><Relationship Id="rId9" Type="http://schemas.openxmlformats.org/officeDocument/2006/relationships/hyperlink" Target="https://github.com/plasticityai/magnitude"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hyperlink" Target="https://colab.research.google.com/drive/19iOTYgRn3bBAJIigHH8aK7ipYSYgy75x?usp=sharing" TargetMode="Externa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Module 14: Natural Language Processing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8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1148352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a:t>
            </a:r>
            <a:r>
              <a:rPr lang="en-US" dirty="0" err="1"/>
              <a:t>embeddings</a:t>
            </a:r>
            <a:endParaRPr lang="en-US" dirty="0"/>
          </a:p>
        </p:txBody>
      </p:sp>
      <p:sp>
        <p:nvSpPr>
          <p:cNvPr id="6" name="Content Placeholder 5"/>
          <p:cNvSpPr>
            <a:spLocks noGrp="1"/>
          </p:cNvSpPr>
          <p:nvPr>
            <p:ph idx="1"/>
          </p:nvPr>
        </p:nvSpPr>
        <p:spPr/>
        <p:txBody>
          <a:bodyPr>
            <a:normAutofit/>
          </a:bodyPr>
          <a:lstStyle/>
          <a:p>
            <a:r>
              <a:rPr lang="en-US" sz="3200" dirty="0"/>
              <a:t>Similarity depends on window size C</a:t>
            </a:r>
          </a:p>
          <a:p>
            <a:endParaRPr lang="en-US" sz="3200" dirty="0"/>
          </a:p>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4" name="Slide Number Placeholder 3"/>
          <p:cNvSpPr>
            <a:spLocks noGrp="1"/>
          </p:cNvSpPr>
          <p:nvPr>
            <p:ph type="sldNum" sz="quarter" idx="12"/>
          </p:nvPr>
        </p:nvSpPr>
        <p:spPr>
          <a:prstGeom prst="rect">
            <a:avLst/>
          </a:prstGeom>
        </p:spPr>
        <p:txBody>
          <a:bodyPr/>
          <a:lstStyle/>
          <a:p>
            <a:fld id="{10F35DC5-7E65-8247-99AB-4E984F8A921E}" type="slidenum">
              <a:rPr lang="en-US" smtClean="0"/>
              <a:pPr/>
              <a:t>100</a:t>
            </a:fld>
            <a:endParaRPr lang="en-US"/>
          </a:p>
        </p:txBody>
      </p:sp>
    </p:spTree>
    <p:extLst>
      <p:ext uri="{BB962C8B-B14F-4D97-AF65-F5344CB8AC3E}">
        <p14:creationId xmlns:p14="http://schemas.microsoft.com/office/powerpoint/2010/main" val="6669030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2102443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Solving Analogy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69522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err="1"/>
              <a:t>How</a:t>
            </a:r>
            <a:r>
              <a:rPr lang="es-ES_tradnl" sz="2400" b="1" dirty="0"/>
              <a:t> 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105</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106</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107</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108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109</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16177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 for Sociology</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754900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1120394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120</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984"/>
              <a:t>123</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2127669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1753619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Potential for Harm</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980100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A072F28-A362-8542-6074-4292BE332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96186"/>
            <a:ext cx="6926580" cy="4617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witter taught Microsoft’s AI chatbot to be a racist asshole in less than a day&#10;&#10;">
            <a:extLst>
              <a:ext uri="{FF2B5EF4-FFF2-40B4-BE49-F238E27FC236}">
                <a16:creationId xmlns:a16="http://schemas.microsoft.com/office/drawing/2014/main" id="{2E1AF144-288A-2164-5BDE-503F57D3F77F}"/>
              </a:ext>
            </a:extLst>
          </p:cNvPr>
          <p:cNvPicPr>
            <a:picLocks noChangeAspect="1"/>
          </p:cNvPicPr>
          <p:nvPr/>
        </p:nvPicPr>
        <p:blipFill>
          <a:blip r:embed="rId4"/>
          <a:stretch>
            <a:fillRect/>
          </a:stretch>
        </p:blipFill>
        <p:spPr>
          <a:xfrm>
            <a:off x="0" y="0"/>
            <a:ext cx="12172943" cy="1957732"/>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6118EAE7-B895-6404-ADA8-EF0DDBFCA4FD}"/>
              </a:ext>
            </a:extLst>
          </p:cNvPr>
          <p:cNvPicPr>
            <a:picLocks noChangeAspect="1"/>
          </p:cNvPicPr>
          <p:nvPr/>
        </p:nvPicPr>
        <p:blipFill>
          <a:blip r:embed="rId5"/>
          <a:stretch>
            <a:fillRect/>
          </a:stretch>
        </p:blipFill>
        <p:spPr>
          <a:xfrm>
            <a:off x="19057" y="1710386"/>
            <a:ext cx="2832100" cy="685800"/>
          </a:xfrm>
          <a:prstGeom prst="rect">
            <a:avLst/>
          </a:prstGeom>
        </p:spPr>
      </p:pic>
      <p:sp>
        <p:nvSpPr>
          <p:cNvPr id="11" name="TextBox 10">
            <a:extLst>
              <a:ext uri="{FF2B5EF4-FFF2-40B4-BE49-F238E27FC236}">
                <a16:creationId xmlns:a16="http://schemas.microsoft.com/office/drawing/2014/main" id="{370DF55F-8C0D-6513-7BFC-A65201B95E9C}"/>
              </a:ext>
            </a:extLst>
          </p:cNvPr>
          <p:cNvSpPr txBox="1"/>
          <p:nvPr/>
        </p:nvSpPr>
        <p:spPr>
          <a:xfrm>
            <a:off x="7106913" y="2056686"/>
            <a:ext cx="5066030" cy="4801314"/>
          </a:xfrm>
          <a:prstGeom prst="rect">
            <a:avLst/>
          </a:prstGeom>
          <a:noFill/>
        </p:spPr>
        <p:txBody>
          <a:bodyPr wrap="square" rtlCol="0">
            <a:spAutoFit/>
          </a:bodyPr>
          <a:lstStyle/>
          <a:p>
            <a:pPr algn="l"/>
            <a:r>
              <a:rPr lang="en-US" b="0" i="0" u="none" strike="noStrike" dirty="0">
                <a:solidFill>
                  <a:srgbClr val="000000"/>
                </a:solidFill>
                <a:effectLst/>
                <a:latin typeface="FK Roman Standard"/>
              </a:rPr>
              <a:t>It took less than 24 hours for Twitter to corrupt an innocent AI chatbot. Yesterday, Microsoft </a:t>
            </a:r>
            <a:r>
              <a:rPr lang="en-US" b="0" i="0" u="none" strike="noStrike" dirty="0">
                <a:solidFill>
                  <a:srgbClr val="000000"/>
                </a:solidFill>
                <a:effectLst/>
                <a:latin typeface="FK Roman Standard"/>
                <a:hlinkClick r:id="rId6"/>
              </a:rPr>
              <a:t>unveiled Tay</a:t>
            </a:r>
            <a:r>
              <a:rPr lang="en-US" b="0" i="0" u="none" strike="noStrike" dirty="0">
                <a:solidFill>
                  <a:srgbClr val="000000"/>
                </a:solidFill>
                <a:effectLst/>
                <a:latin typeface="FK Roman Standard"/>
              </a:rPr>
              <a:t> — a Twitter bot that the company described as an experiment in "conversational understanding." The more you chat with Tay, said Microsoft, the smarter it gets, learning to engage people through "casual and playful conversation.”</a:t>
            </a:r>
            <a:br>
              <a:rPr lang="en-US" b="0" i="0" u="none" strike="noStrike" dirty="0">
                <a:solidFill>
                  <a:srgbClr val="000000"/>
                </a:solidFill>
                <a:effectLst/>
                <a:latin typeface="FK Roman Standard"/>
              </a:rPr>
            </a:br>
            <a:endParaRPr lang="en-US" b="0" i="0" u="none" strike="noStrike" dirty="0">
              <a:solidFill>
                <a:srgbClr val="000000"/>
              </a:solidFill>
              <a:effectLst/>
              <a:latin typeface="FK Roman Standard"/>
            </a:endParaRPr>
          </a:p>
          <a:p>
            <a:pPr algn="l"/>
            <a:r>
              <a:rPr lang="en-US" b="0" i="0" u="none" strike="noStrike" dirty="0">
                <a:solidFill>
                  <a:srgbClr val="000000"/>
                </a:solidFill>
                <a:effectLst/>
                <a:latin typeface="FK Roman Standard"/>
              </a:rPr>
              <a:t>Unfortunately, the conversations didn't stay playful for long. Pretty soon after Tay launched, people starting tweeting the bot with all sorts of misogynistic, racist, and Donald </a:t>
            </a:r>
            <a:r>
              <a:rPr lang="en-US" b="0" i="0" u="none" strike="noStrike" dirty="0" err="1">
                <a:solidFill>
                  <a:srgbClr val="000000"/>
                </a:solidFill>
                <a:effectLst/>
                <a:latin typeface="FK Roman Standard"/>
              </a:rPr>
              <a:t>Trumpist</a:t>
            </a:r>
            <a:r>
              <a:rPr lang="en-US" b="0" i="0" u="none" strike="noStrike" dirty="0">
                <a:solidFill>
                  <a:srgbClr val="000000"/>
                </a:solidFill>
                <a:effectLst/>
                <a:latin typeface="FK Roman Standard"/>
              </a:rPr>
              <a:t> remarks. And Tay — being essentially a robot parrot with an internet connection — started repeating these sentiments back to users, proving correct that old programming adage: flaming garbage pile in, flaming garbage pile out.</a:t>
            </a:r>
          </a:p>
        </p:txBody>
      </p:sp>
    </p:spTree>
    <p:extLst>
      <p:ext uri="{BB962C8B-B14F-4D97-AF65-F5344CB8AC3E}">
        <p14:creationId xmlns:p14="http://schemas.microsoft.com/office/powerpoint/2010/main" val="1352291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eet from @geraldmellor&#10;&quot;Tay&quot; went from &quot;humans are super cool&quot; to full nazi in &lt;24 hrs and I'm not at all concerned about the future of AI">
            <a:extLst>
              <a:ext uri="{FF2B5EF4-FFF2-40B4-BE49-F238E27FC236}">
                <a16:creationId xmlns:a16="http://schemas.microsoft.com/office/drawing/2014/main" id="{44919866-C007-0F9A-6549-8CEC30A7062F}"/>
              </a:ext>
            </a:extLst>
          </p:cNvPr>
          <p:cNvPicPr>
            <a:picLocks noChangeAspect="1"/>
          </p:cNvPicPr>
          <p:nvPr/>
        </p:nvPicPr>
        <p:blipFill>
          <a:blip r:embed="rId3"/>
          <a:stretch>
            <a:fillRect/>
          </a:stretch>
        </p:blipFill>
        <p:spPr>
          <a:xfrm>
            <a:off x="2672812" y="0"/>
            <a:ext cx="6846376" cy="6858000"/>
          </a:xfrm>
          <a:prstGeom prst="rect">
            <a:avLst/>
          </a:prstGeom>
        </p:spPr>
      </p:pic>
    </p:spTree>
    <p:extLst>
      <p:ext uri="{BB962C8B-B14F-4D97-AF65-F5344CB8AC3E}">
        <p14:creationId xmlns:p14="http://schemas.microsoft.com/office/powerpoint/2010/main" val="30838341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52C9C96A-E72C-B14E-D4EF-AA5EC120B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755650"/>
            <a:ext cx="9525000" cy="534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104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2547757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3DA9D093-DEDE-2F8F-1C7C-11220201A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187450"/>
            <a:ext cx="9525000"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692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68C80FC5-A576-0545-1422-6A8CD084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206500"/>
            <a:ext cx="9525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909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53492C9E-4DCD-DF0D-50A3-F2B4E919D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193800"/>
            <a:ext cx="94996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268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3"/>
          <a:stretch>
            <a:fillRect/>
          </a:stretch>
        </p:blipFill>
        <p:spPr>
          <a:xfrm>
            <a:off x="0" y="0"/>
            <a:ext cx="12192000" cy="1669633"/>
          </a:xfrm>
          <a:prstGeom prst="rect">
            <a:avLst/>
          </a:prstGeom>
        </p:spPr>
      </p:pic>
      <p:sp>
        <p:nvSpPr>
          <p:cNvPr id="6" name="TextBox 5">
            <a:extLst>
              <a:ext uri="{FF2B5EF4-FFF2-40B4-BE49-F238E27FC236}">
                <a16:creationId xmlns:a16="http://schemas.microsoft.com/office/drawing/2014/main" id="{A966A870-FAC0-D5F5-21C0-3C34617D74D8}"/>
              </a:ext>
            </a:extLst>
          </p:cNvPr>
          <p:cNvSpPr txBox="1"/>
          <p:nvPr/>
        </p:nvSpPr>
        <p:spPr>
          <a:xfrm>
            <a:off x="7196068" y="1644281"/>
            <a:ext cx="4840744" cy="7294305"/>
          </a:xfrm>
          <a:prstGeom prst="rect">
            <a:avLst/>
          </a:prstGeom>
          <a:noFill/>
        </p:spPr>
        <p:txBody>
          <a:bodyPr wrap="square" rtlCol="0">
            <a:spAutoFit/>
          </a:bodyPr>
          <a:lstStyle/>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are sufficiently worried by something they built that they won’t release it to the public. The AI system that gave its creators pause was designed to learn the patterns of language. </a:t>
            </a:r>
            <a:r>
              <a:rPr lang="en-US" dirty="0">
                <a:solidFill>
                  <a:srgbClr val="1A1A1A"/>
                </a:solidFill>
                <a:latin typeface="BreveText"/>
              </a:rPr>
              <a:t>W</a:t>
            </a:r>
            <a:r>
              <a:rPr lang="en-US" b="0" i="0" u="none" strike="noStrike" dirty="0">
                <a:solidFill>
                  <a:srgbClr val="1A1A1A"/>
                </a:solidFill>
                <a:effectLst/>
                <a:latin typeface="BreveText"/>
              </a:rPr>
              <a:t>hen </a:t>
            </a:r>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researchers configured the system to generate text, they began to think about their achievement differently.</a:t>
            </a:r>
          </a:p>
          <a:p>
            <a:pPr algn="l"/>
            <a:r>
              <a:rPr lang="en-US" b="0" i="0" u="none" strike="noStrike" dirty="0">
                <a:solidFill>
                  <a:srgbClr val="1A1A1A"/>
                </a:solidFill>
                <a:effectLst/>
                <a:latin typeface="BreveText"/>
              </a:rPr>
              <a:t>“It looks pretty darn real,” says David Luan, vice president of engineering at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of the text the system generates. He and his fellow researchers began to imagine how it might be used for unfriendly purposes. “It could be that someone who has malicious intent would be able to generate high-quality fake news,” Luan says.</a:t>
            </a:r>
          </a:p>
          <a:p>
            <a:pPr algn="l"/>
            <a:r>
              <a:rPr lang="en-US" b="0" i="0" u="none" strike="noStrike" dirty="0">
                <a:solidFill>
                  <a:srgbClr val="1A1A1A"/>
                </a:solidFill>
                <a:effectLst/>
                <a:latin typeface="BreveText"/>
              </a:rPr>
              <a:t>That concern prompted </a:t>
            </a:r>
            <a:r>
              <a:rPr lang="en-US" b="0" i="0" u="none" strike="noStrike" dirty="0" err="1">
                <a:solidFill>
                  <a:srgbClr val="1A1A1A"/>
                </a:solidFill>
                <a:effectLst/>
                <a:latin typeface="BreveText"/>
              </a:rPr>
              <a:t>OpenAI</a:t>
            </a:r>
            <a:r>
              <a:rPr lang="en-US" b="0" i="0" u="none" strike="noStrike" dirty="0">
                <a:solidFill>
                  <a:srgbClr val="1A1A1A"/>
                </a:solidFill>
                <a:effectLst/>
                <a:latin typeface="BreveText"/>
              </a:rPr>
              <a:t> to publish a research paper on its results, but not release the full model or the 8 million web pages it used to train the system. Previously, the institute has often disseminated full code with its publications, including an </a:t>
            </a:r>
            <a:r>
              <a:rPr lang="en-US" b="0" i="0" u="sng" strike="noStrike" dirty="0">
                <a:solidFill>
                  <a:srgbClr val="1A1A1A"/>
                </a:solidFill>
                <a:effectLst/>
                <a:latin typeface="BreveText"/>
                <a:hlinkClick r:id="rId4"/>
              </a:rPr>
              <a:t>earlier version</a:t>
            </a:r>
            <a:r>
              <a:rPr lang="en-US" b="0" i="0" u="none" strike="noStrike" dirty="0">
                <a:solidFill>
                  <a:srgbClr val="1A1A1A"/>
                </a:solidFill>
                <a:effectLst/>
                <a:latin typeface="BreveText"/>
              </a:rPr>
              <a:t> of the language project from last summer.</a:t>
            </a:r>
          </a:p>
          <a:p>
            <a:pPr algn="l"/>
            <a:r>
              <a:rPr lang="en-US" b="0" i="0" u="none" strike="noStrike" dirty="0" err="1">
                <a:solidFill>
                  <a:srgbClr val="1A1A1A"/>
                </a:solidFill>
                <a:effectLst/>
                <a:latin typeface="BreveText"/>
              </a:rPr>
              <a:t>OpenAI’s</a:t>
            </a:r>
            <a:r>
              <a:rPr lang="en-US" b="0" i="0" u="none" strike="noStrike" dirty="0">
                <a:solidFill>
                  <a:srgbClr val="1A1A1A"/>
                </a:solidFill>
                <a:effectLst/>
                <a:latin typeface="BreveText"/>
              </a:rPr>
              <a:t> hesitation comes amid growing concern about the </a:t>
            </a:r>
            <a:r>
              <a:rPr lang="en-US" b="0" i="0" u="sng" strike="noStrike" dirty="0">
                <a:solidFill>
                  <a:srgbClr val="1A1A1A"/>
                </a:solidFill>
                <a:effectLst/>
                <a:latin typeface="BreveText"/>
                <a:hlinkClick r:id="rId5"/>
              </a:rPr>
              <a:t>ethical implications of progress in AI</a:t>
            </a:r>
            <a:r>
              <a:rPr lang="en-US" b="0" i="0" u="none" strike="noStrike" dirty="0">
                <a:solidFill>
                  <a:srgbClr val="1A1A1A"/>
                </a:solidFill>
                <a:effectLst/>
                <a:latin typeface="BreveText"/>
              </a:rPr>
              <a:t>, including from </a:t>
            </a:r>
            <a:r>
              <a:rPr lang="en-US" b="0" i="0" u="sng" strike="noStrike" dirty="0">
                <a:solidFill>
                  <a:srgbClr val="1A1A1A"/>
                </a:solidFill>
                <a:effectLst/>
                <a:latin typeface="BreveText"/>
                <a:hlinkClick r:id="rId6"/>
              </a:rPr>
              <a:t>tech companies</a:t>
            </a:r>
            <a:r>
              <a:rPr lang="en-US" b="0" i="0" u="none" strike="noStrike" dirty="0">
                <a:solidFill>
                  <a:srgbClr val="1A1A1A"/>
                </a:solidFill>
                <a:effectLst/>
                <a:latin typeface="BreveText"/>
              </a:rPr>
              <a:t> and lawmakers.</a:t>
            </a:r>
          </a:p>
          <a:p>
            <a:br>
              <a:rPr lang="en-US" dirty="0"/>
            </a:br>
            <a:endParaRPr lang="en-US" dirty="0"/>
          </a:p>
        </p:txBody>
      </p:sp>
      <p:grpSp>
        <p:nvGrpSpPr>
          <p:cNvPr id="8" name="Group 7">
            <a:extLst>
              <a:ext uri="{FF2B5EF4-FFF2-40B4-BE49-F238E27FC236}">
                <a16:creationId xmlns:a16="http://schemas.microsoft.com/office/drawing/2014/main" id="{8C673A71-FA61-7631-3A93-AFE196121A09}"/>
              </a:ext>
            </a:extLst>
          </p:cNvPr>
          <p:cNvGrpSpPr/>
          <p:nvPr/>
        </p:nvGrpSpPr>
        <p:grpSpPr>
          <a:xfrm>
            <a:off x="-679481" y="1669633"/>
            <a:ext cx="7772400" cy="5650624"/>
            <a:chOff x="-679481" y="1669633"/>
            <a:chExt cx="7772400" cy="5650624"/>
          </a:xfrm>
        </p:grpSpPr>
        <p:pic>
          <p:nvPicPr>
            <p:cNvPr id="5" name="Picture 4" descr="A picture containing icon&#10;&#10;Description automatically generated">
              <a:extLst>
                <a:ext uri="{FF2B5EF4-FFF2-40B4-BE49-F238E27FC236}">
                  <a16:creationId xmlns:a16="http://schemas.microsoft.com/office/drawing/2014/main" id="{D13AEDE6-E28B-4E1D-4977-5BF682C3C0EA}"/>
                </a:ext>
              </a:extLst>
            </p:cNvPr>
            <p:cNvPicPr>
              <a:picLocks noChangeAspect="1"/>
            </p:cNvPicPr>
            <p:nvPr/>
          </p:nvPicPr>
          <p:blipFill>
            <a:blip r:embed="rId7"/>
            <a:stretch>
              <a:fillRect/>
            </a:stretch>
          </p:blipFill>
          <p:spPr>
            <a:xfrm>
              <a:off x="-679481" y="1669633"/>
              <a:ext cx="7772400" cy="5650624"/>
            </a:xfrm>
            <a:prstGeom prst="rect">
              <a:avLst/>
            </a:prstGeom>
          </p:spPr>
        </p:pic>
        <p:pic>
          <p:nvPicPr>
            <p:cNvPr id="7" name="Picture 6">
              <a:extLst>
                <a:ext uri="{FF2B5EF4-FFF2-40B4-BE49-F238E27FC236}">
                  <a16:creationId xmlns:a16="http://schemas.microsoft.com/office/drawing/2014/main" id="{255F8989-149C-EA89-B55A-2BFD6D8465E4}"/>
                </a:ext>
              </a:extLst>
            </p:cNvPr>
            <p:cNvPicPr>
              <a:picLocks noChangeAspect="1"/>
            </p:cNvPicPr>
            <p:nvPr/>
          </p:nvPicPr>
          <p:blipFill>
            <a:blip r:embed="rId8"/>
            <a:stretch>
              <a:fillRect/>
            </a:stretch>
          </p:blipFill>
          <p:spPr>
            <a:xfrm>
              <a:off x="155188" y="2261099"/>
              <a:ext cx="5398282" cy="4492001"/>
            </a:xfrm>
            <a:prstGeom prst="rect">
              <a:avLst/>
            </a:prstGeom>
          </p:spPr>
        </p:pic>
      </p:grpSp>
    </p:spTree>
    <p:extLst>
      <p:ext uri="{BB962C8B-B14F-4D97-AF65-F5344CB8AC3E}">
        <p14:creationId xmlns:p14="http://schemas.microsoft.com/office/powerpoint/2010/main" val="4398930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B15236E2-204B-1346-400B-2529A0A04973}"/>
              </a:ext>
            </a:extLst>
          </p:cNvPr>
          <p:cNvPicPr>
            <a:picLocks noChangeAspect="1"/>
          </p:cNvPicPr>
          <p:nvPr/>
        </p:nvPicPr>
        <p:blipFill>
          <a:blip r:embed="rId2"/>
          <a:stretch>
            <a:fillRect/>
          </a:stretch>
        </p:blipFill>
        <p:spPr>
          <a:xfrm>
            <a:off x="0" y="0"/>
            <a:ext cx="12192000" cy="1669633"/>
          </a:xfrm>
          <a:prstGeom prst="rect">
            <a:avLst/>
          </a:prstGeom>
        </p:spPr>
      </p:pic>
      <p:sp>
        <p:nvSpPr>
          <p:cNvPr id="4" name="TextBox 3">
            <a:extLst>
              <a:ext uri="{FF2B5EF4-FFF2-40B4-BE49-F238E27FC236}">
                <a16:creationId xmlns:a16="http://schemas.microsoft.com/office/drawing/2014/main" id="{F53E70E8-962F-805C-3EEB-321D4323F43F}"/>
              </a:ext>
            </a:extLst>
          </p:cNvPr>
          <p:cNvSpPr txBox="1"/>
          <p:nvPr/>
        </p:nvSpPr>
        <p:spPr>
          <a:xfrm>
            <a:off x="111511" y="1501455"/>
            <a:ext cx="11842595" cy="1477328"/>
          </a:xfrm>
          <a:prstGeom prst="rect">
            <a:avLst/>
          </a:prstGeom>
          <a:noFill/>
        </p:spPr>
        <p:txBody>
          <a:bodyPr wrap="square">
            <a:spAutoFit/>
          </a:bodyPr>
          <a:lstStyle/>
          <a:p>
            <a:r>
              <a:rPr lang="en-US" dirty="0" err="1">
                <a:effectLst/>
              </a:rPr>
              <a:t>OpenAI</a:t>
            </a:r>
            <a:r>
              <a:rPr lang="en-US" dirty="0">
                <a:effectLst/>
              </a:rPr>
              <a:t> let WIRED play with its text generator. It didn’t take much to get the system to unspool paragraphs that resembled the work of disinformation artists. When WIRED typed in the phrase “</a:t>
            </a:r>
            <a:r>
              <a:rPr lang="en-US" b="1" dirty="0">
                <a:effectLst/>
              </a:rPr>
              <a:t>Hillary Clinton and George Soros</a:t>
            </a:r>
            <a:r>
              <a:rPr lang="en-US" dirty="0">
                <a:effectLst/>
              </a:rPr>
              <a:t>” </a:t>
            </a:r>
            <a:r>
              <a:rPr lang="en-US" dirty="0" err="1">
                <a:effectLst/>
              </a:rPr>
              <a:t>OpenAI’s</a:t>
            </a:r>
            <a:r>
              <a:rPr lang="en-US" dirty="0">
                <a:effectLst/>
              </a:rPr>
              <a:t> system wrote the following:</a:t>
            </a:r>
          </a:p>
          <a:p>
            <a:br>
              <a:rPr lang="en-US" dirty="0"/>
            </a:br>
            <a:endParaRPr lang="en-US" dirty="0"/>
          </a:p>
        </p:txBody>
      </p:sp>
      <p:sp>
        <p:nvSpPr>
          <p:cNvPr id="8" name="TextBox 7">
            <a:extLst>
              <a:ext uri="{FF2B5EF4-FFF2-40B4-BE49-F238E27FC236}">
                <a16:creationId xmlns:a16="http://schemas.microsoft.com/office/drawing/2014/main" id="{42F7A7A5-F6B5-CFC7-5E3E-DEEEDB87F923}"/>
              </a:ext>
            </a:extLst>
          </p:cNvPr>
          <p:cNvSpPr txBox="1"/>
          <p:nvPr/>
        </p:nvSpPr>
        <p:spPr>
          <a:xfrm>
            <a:off x="2272060" y="2633578"/>
            <a:ext cx="7521496" cy="3693319"/>
          </a:xfrm>
          <a:prstGeom prst="rect">
            <a:avLst/>
          </a:prstGeom>
          <a:noFill/>
        </p:spPr>
        <p:txBody>
          <a:bodyPr wrap="square">
            <a:spAutoFit/>
          </a:bodyPr>
          <a:lstStyle/>
          <a:p>
            <a:r>
              <a:rPr lang="en-US" b="0" i="0" u="none" strike="noStrike" dirty="0">
                <a:solidFill>
                  <a:srgbClr val="757575"/>
                </a:solidFill>
                <a:effectLst/>
                <a:latin typeface="+mj-lt"/>
              </a:rPr>
              <a:t>“...are a perfect match, and their agenda appears to be to create a political movement where Soros and his political machine and Clinton are two of the only major players. This is the first time Soros and Clinton have been caught on tape directly colluding in promoting the same false narrative. One of the key revelations in the leaked audio was Clinton's admission to a Russian banker that she knew about the Uranium One deal before it was approved by Congress. Clinton was shown sharing the same talking points that were originally drafted by a Fusion GPS contractor hired by an anti-Trump Republican donor. The leaked audio is the clearest evidence yet that the Clinton campaign and the Hillary Foundation colluded with Fusion GPS to manufacture propaganda against President Trump.”</a:t>
            </a:r>
            <a:endParaRPr lang="en-US" dirty="0">
              <a:latin typeface="+mj-lt"/>
            </a:endParaRPr>
          </a:p>
        </p:txBody>
      </p:sp>
    </p:spTree>
    <p:extLst>
      <p:ext uri="{BB962C8B-B14F-4D97-AF65-F5344CB8AC3E}">
        <p14:creationId xmlns:p14="http://schemas.microsoft.com/office/powerpoint/2010/main" val="1326821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AE3FA111-A091-989D-571A-E6B1DD3A33E3}"/>
              </a:ext>
            </a:extLst>
          </p:cNvPr>
          <p:cNvPicPr>
            <a:picLocks noChangeAspect="1"/>
          </p:cNvPicPr>
          <p:nvPr/>
        </p:nvPicPr>
        <p:blipFill rotWithShape="1">
          <a:blip r:embed="rId3"/>
          <a:srcRect/>
          <a:stretch/>
        </p:blipFill>
        <p:spPr>
          <a:xfrm>
            <a:off x="20" y="10"/>
            <a:ext cx="12191980" cy="6857990"/>
          </a:xfrm>
          <a:prstGeom prst="rect">
            <a:avLst/>
          </a:prstGeom>
          <a:noFill/>
        </p:spPr>
      </p:pic>
    </p:spTree>
    <p:extLst>
      <p:ext uri="{BB962C8B-B14F-4D97-AF65-F5344CB8AC3E}">
        <p14:creationId xmlns:p14="http://schemas.microsoft.com/office/powerpoint/2010/main" val="40035668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F89F2071-1089-5E11-5603-BD63990B3B15}"/>
              </a:ext>
            </a:extLst>
          </p:cNvPr>
          <p:cNvPicPr>
            <a:picLocks noGrp="1" noChangeAspect="1"/>
          </p:cNvPicPr>
          <p:nvPr>
            <p:ph idx="1"/>
          </p:nvPr>
        </p:nvPicPr>
        <p:blipFill rotWithShape="1">
          <a:blip r:embed="rId3"/>
          <a:srcRect r="1779" b="1"/>
          <a:stretch/>
        </p:blipFill>
        <p:spPr>
          <a:xfrm>
            <a:off x="20" y="10"/>
            <a:ext cx="12191980" cy="6857990"/>
          </a:xfrm>
          <a:noFill/>
        </p:spPr>
      </p:pic>
    </p:spTree>
    <p:extLst>
      <p:ext uri="{BB962C8B-B14F-4D97-AF65-F5344CB8AC3E}">
        <p14:creationId xmlns:p14="http://schemas.microsoft.com/office/powerpoint/2010/main" val="30767094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 letter&#10;&#10;Description automatically generated">
            <a:extLst>
              <a:ext uri="{FF2B5EF4-FFF2-40B4-BE49-F238E27FC236}">
                <a16:creationId xmlns:a16="http://schemas.microsoft.com/office/drawing/2014/main" id="{7BBAD853-0084-BC7A-6882-9546B54A0089}"/>
              </a:ext>
            </a:extLst>
          </p:cNvPr>
          <p:cNvPicPr>
            <a:picLocks noGrp="1" noChangeAspect="1"/>
          </p:cNvPicPr>
          <p:nvPr>
            <p:ph idx="1"/>
          </p:nvPr>
        </p:nvPicPr>
        <p:blipFill>
          <a:blip r:embed="rId3"/>
          <a:stretch>
            <a:fillRect/>
          </a:stretch>
        </p:blipFill>
        <p:spPr>
          <a:xfrm>
            <a:off x="67806" y="0"/>
            <a:ext cx="6529564" cy="6350000"/>
          </a:xfrm>
          <a:noFill/>
        </p:spPr>
      </p:pic>
      <p:pic>
        <p:nvPicPr>
          <p:cNvPr id="13" name="Picture 12" descr="Graphical user interface, text, application, email&#10;&#10;Description automatically generated">
            <a:extLst>
              <a:ext uri="{FF2B5EF4-FFF2-40B4-BE49-F238E27FC236}">
                <a16:creationId xmlns:a16="http://schemas.microsoft.com/office/drawing/2014/main" id="{29B60411-61B5-5558-6084-0B3A4FA39620}"/>
              </a:ext>
            </a:extLst>
          </p:cNvPr>
          <p:cNvPicPr>
            <a:picLocks noChangeAspect="1"/>
          </p:cNvPicPr>
          <p:nvPr/>
        </p:nvPicPr>
        <p:blipFill>
          <a:blip r:embed="rId4"/>
          <a:stretch>
            <a:fillRect/>
          </a:stretch>
        </p:blipFill>
        <p:spPr>
          <a:xfrm>
            <a:off x="6730721" y="1607496"/>
            <a:ext cx="7772400" cy="3135007"/>
          </a:xfrm>
          <a:prstGeom prst="rect">
            <a:avLst/>
          </a:prstGeom>
        </p:spPr>
      </p:pic>
    </p:spTree>
    <p:extLst>
      <p:ext uri="{BB962C8B-B14F-4D97-AF65-F5344CB8AC3E}">
        <p14:creationId xmlns:p14="http://schemas.microsoft.com/office/powerpoint/2010/main" val="25510080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B7414E-B9C7-BC2B-DAEF-10E9F6E2D26D}"/>
              </a:ext>
            </a:extLst>
          </p:cNvPr>
          <p:cNvPicPr>
            <a:picLocks noChangeAspect="1"/>
          </p:cNvPicPr>
          <p:nvPr/>
        </p:nvPicPr>
        <p:blipFill>
          <a:blip r:embed="rId2"/>
          <a:stretch>
            <a:fillRect/>
          </a:stretch>
        </p:blipFill>
        <p:spPr>
          <a:xfrm>
            <a:off x="120650" y="985433"/>
            <a:ext cx="11360150" cy="4515659"/>
          </a:xfrm>
          <a:prstGeom prst="rect">
            <a:avLst/>
          </a:prstGeom>
          <a:noFill/>
        </p:spPr>
      </p:pic>
    </p:spTree>
    <p:extLst>
      <p:ext uri="{BB962C8B-B14F-4D97-AF65-F5344CB8AC3E}">
        <p14:creationId xmlns:p14="http://schemas.microsoft.com/office/powerpoint/2010/main" val="41460024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8E7B879-866A-71A0-0E2B-5CF3BEF913FE}"/>
              </a:ext>
            </a:extLst>
          </p:cNvPr>
          <p:cNvPicPr>
            <a:picLocks noChangeAspect="1"/>
          </p:cNvPicPr>
          <p:nvPr/>
        </p:nvPicPr>
        <p:blipFill>
          <a:blip r:embed="rId2"/>
          <a:stretch>
            <a:fillRect/>
          </a:stretch>
        </p:blipFill>
        <p:spPr>
          <a:xfrm>
            <a:off x="120650" y="942833"/>
            <a:ext cx="11360150" cy="4600860"/>
          </a:xfrm>
          <a:prstGeom prst="rect">
            <a:avLst/>
          </a:prstGeom>
          <a:noFill/>
        </p:spPr>
      </p:pic>
    </p:spTree>
    <p:extLst>
      <p:ext uri="{BB962C8B-B14F-4D97-AF65-F5344CB8AC3E}">
        <p14:creationId xmlns:p14="http://schemas.microsoft.com/office/powerpoint/2010/main" val="404404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19919586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chat or text message, email&#10;&#10;Description automatically generated">
            <a:extLst>
              <a:ext uri="{FF2B5EF4-FFF2-40B4-BE49-F238E27FC236}">
                <a16:creationId xmlns:a16="http://schemas.microsoft.com/office/drawing/2014/main" id="{BB8295E1-0491-55BB-B50C-22D2FD806659}"/>
              </a:ext>
            </a:extLst>
          </p:cNvPr>
          <p:cNvPicPr>
            <a:picLocks noChangeAspect="1"/>
          </p:cNvPicPr>
          <p:nvPr/>
        </p:nvPicPr>
        <p:blipFill>
          <a:blip r:embed="rId2"/>
          <a:stretch>
            <a:fillRect/>
          </a:stretch>
        </p:blipFill>
        <p:spPr>
          <a:xfrm>
            <a:off x="120650" y="900232"/>
            <a:ext cx="11360150" cy="4686061"/>
          </a:xfrm>
          <a:prstGeom prst="rect">
            <a:avLst/>
          </a:prstGeom>
          <a:noFill/>
        </p:spPr>
      </p:pic>
    </p:spTree>
    <p:extLst>
      <p:ext uri="{BB962C8B-B14F-4D97-AF65-F5344CB8AC3E}">
        <p14:creationId xmlns:p14="http://schemas.microsoft.com/office/powerpoint/2010/main" val="22698337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34343695-86F4-50A8-4A86-67B85DE1BE9C}"/>
              </a:ext>
            </a:extLst>
          </p:cNvPr>
          <p:cNvPicPr>
            <a:picLocks noChangeAspect="1"/>
          </p:cNvPicPr>
          <p:nvPr/>
        </p:nvPicPr>
        <p:blipFill>
          <a:blip r:embed="rId2"/>
          <a:stretch>
            <a:fillRect/>
          </a:stretch>
        </p:blipFill>
        <p:spPr>
          <a:xfrm>
            <a:off x="0" y="0"/>
            <a:ext cx="5347273" cy="6858000"/>
          </a:xfrm>
          <a:prstGeom prst="rect">
            <a:avLst/>
          </a:prstGeom>
        </p:spPr>
      </p:pic>
      <p:pic>
        <p:nvPicPr>
          <p:cNvPr id="7" name="Picture 6" descr="Text, letter&#10;&#10;Description automatically generated">
            <a:extLst>
              <a:ext uri="{FF2B5EF4-FFF2-40B4-BE49-F238E27FC236}">
                <a16:creationId xmlns:a16="http://schemas.microsoft.com/office/drawing/2014/main" id="{4812BD36-6493-328C-9522-BDEF936C9407}"/>
              </a:ext>
            </a:extLst>
          </p:cNvPr>
          <p:cNvPicPr>
            <a:picLocks noChangeAspect="1"/>
          </p:cNvPicPr>
          <p:nvPr/>
        </p:nvPicPr>
        <p:blipFill>
          <a:blip r:embed="rId3"/>
          <a:stretch>
            <a:fillRect/>
          </a:stretch>
        </p:blipFill>
        <p:spPr>
          <a:xfrm>
            <a:off x="5728954" y="215589"/>
            <a:ext cx="5445531" cy="5839522"/>
          </a:xfrm>
          <a:prstGeom prst="rect">
            <a:avLst/>
          </a:prstGeom>
        </p:spPr>
      </p:pic>
    </p:spTree>
    <p:extLst>
      <p:ext uri="{BB962C8B-B14F-4D97-AF65-F5344CB8AC3E}">
        <p14:creationId xmlns:p14="http://schemas.microsoft.com/office/powerpoint/2010/main" val="236416331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Other potential harms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Spreading Misinformation</a:t>
            </a:r>
          </a:p>
          <a:p>
            <a:r>
              <a:rPr lang="en-US" dirty="0"/>
              <a:t>Spear Phishing</a:t>
            </a:r>
          </a:p>
          <a:p>
            <a:r>
              <a:rPr lang="en-US" dirty="0"/>
              <a:t>Impersonation / Deep Fakes</a:t>
            </a:r>
          </a:p>
          <a:p>
            <a:r>
              <a:rPr lang="en-US" dirty="0"/>
              <a:t>Next Generation of Plagiarism</a:t>
            </a:r>
          </a:p>
          <a:p>
            <a:r>
              <a:rPr lang="en-US" dirty="0"/>
              <a:t>Copyright Violations</a:t>
            </a:r>
          </a:p>
          <a:p>
            <a:endParaRPr lang="en-US" dirty="0"/>
          </a:p>
        </p:txBody>
      </p:sp>
    </p:spTree>
    <p:extLst>
      <p:ext uri="{BB962C8B-B14F-4D97-AF65-F5344CB8AC3E}">
        <p14:creationId xmlns:p14="http://schemas.microsoft.com/office/powerpoint/2010/main" val="33117714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9687-7488-200E-DEEB-FD683C5DE588}"/>
              </a:ext>
            </a:extLst>
          </p:cNvPr>
          <p:cNvSpPr>
            <a:spLocks noGrp="1"/>
          </p:cNvSpPr>
          <p:nvPr>
            <p:ph type="title"/>
          </p:nvPr>
        </p:nvSpPr>
        <p:spPr/>
        <p:txBody>
          <a:bodyPr/>
          <a:lstStyle/>
          <a:p>
            <a:r>
              <a:rPr lang="en-US" dirty="0"/>
              <a:t>Our Responsibilities</a:t>
            </a:r>
          </a:p>
        </p:txBody>
      </p:sp>
      <p:sp>
        <p:nvSpPr>
          <p:cNvPr id="3" name="Content Placeholder 2">
            <a:extLst>
              <a:ext uri="{FF2B5EF4-FFF2-40B4-BE49-F238E27FC236}">
                <a16:creationId xmlns:a16="http://schemas.microsoft.com/office/drawing/2014/main" id="{972A6FC2-0E06-07AE-DB1C-28C17BBD9E62}"/>
              </a:ext>
            </a:extLst>
          </p:cNvPr>
          <p:cNvSpPr>
            <a:spLocks noGrp="1"/>
          </p:cNvSpPr>
          <p:nvPr>
            <p:ph idx="1"/>
          </p:nvPr>
        </p:nvSpPr>
        <p:spPr/>
        <p:txBody>
          <a:bodyPr/>
          <a:lstStyle/>
          <a:p>
            <a:r>
              <a:rPr lang="en-US" dirty="0"/>
              <a:t>As developers and users of this technology, we need to be aware of its potential for harm, and actively take steps to mitigate its harms. </a:t>
            </a:r>
          </a:p>
          <a:p>
            <a:r>
              <a:rPr lang="en-US" dirty="0"/>
              <a:t>There is not a single solution mitigating harms. </a:t>
            </a:r>
          </a:p>
          <a:p>
            <a:r>
              <a:rPr lang="en-US" dirty="0"/>
              <a:t>We need to develop best practices, make policy recommendations, and make sure that ethics in AI is not an afterthought. </a:t>
            </a:r>
          </a:p>
          <a:p>
            <a:endParaRPr lang="en-US" dirty="0"/>
          </a:p>
        </p:txBody>
      </p:sp>
    </p:spTree>
    <p:extLst>
      <p:ext uri="{BB962C8B-B14F-4D97-AF65-F5344CB8AC3E}">
        <p14:creationId xmlns:p14="http://schemas.microsoft.com/office/powerpoint/2010/main" val="22224351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The End… </a:t>
            </a:r>
            <a:br>
              <a:rPr lang="en-US" dirty="0"/>
            </a:br>
            <a:r>
              <a:rPr lang="en-US" dirty="0"/>
              <a:t>But Not the End of Learning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
        <p:nvSpPr>
          <p:cNvPr id="3" name="Google Shape;84;g92b3bf485b_0_0">
            <a:extLst>
              <a:ext uri="{FF2B5EF4-FFF2-40B4-BE49-F238E27FC236}">
                <a16:creationId xmlns:a16="http://schemas.microsoft.com/office/drawing/2014/main" id="{D9B615F3-34C7-67AF-6718-25854C571F31}"/>
              </a:ext>
            </a:extLst>
          </p:cNvPr>
          <p:cNvSpPr/>
          <p:nvPr/>
        </p:nvSpPr>
        <p:spPr>
          <a:xfrm>
            <a:off x="7735104" y="147752"/>
            <a:ext cx="3751407" cy="1359599"/>
          </a:xfrm>
          <a:prstGeom prst="wedgeRoundRectCallout">
            <a:avLst>
              <a:gd name="adj1" fmla="val 41984"/>
              <a:gd name="adj2" fmla="val 183518"/>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4190/5190</a:t>
            </a:r>
            <a:r>
              <a:rPr lang="en-US" sz="2500" b="1" dirty="0">
                <a:latin typeface="Open Sans"/>
                <a:ea typeface="Open Sans"/>
                <a:cs typeface="Open Sans"/>
                <a:sym typeface="Open Sans"/>
              </a:rPr>
              <a:t> – Applied Machine Learning</a:t>
            </a:r>
            <a:endParaRPr lang="en-US" sz="2500" b="1" i="0" u="none" strike="noStrike" cap="none" dirty="0">
              <a:latin typeface="Open Sans"/>
              <a:ea typeface="Open Sans"/>
              <a:cs typeface="Open Sans"/>
              <a:sym typeface="Open Sans"/>
            </a:endParaRPr>
          </a:p>
        </p:txBody>
      </p:sp>
      <p:sp>
        <p:nvSpPr>
          <p:cNvPr id="4" name="Google Shape;84;g92b3bf485b_0_0">
            <a:extLst>
              <a:ext uri="{FF2B5EF4-FFF2-40B4-BE49-F238E27FC236}">
                <a16:creationId xmlns:a16="http://schemas.microsoft.com/office/drawing/2014/main" id="{FC920C14-A090-55B8-7832-6DA6F24A12D0}"/>
              </a:ext>
            </a:extLst>
          </p:cNvPr>
          <p:cNvSpPr/>
          <p:nvPr/>
        </p:nvSpPr>
        <p:spPr>
          <a:xfrm>
            <a:off x="6268311" y="2072699"/>
            <a:ext cx="3751407" cy="997835"/>
          </a:xfrm>
          <a:prstGeom prst="wedgeRoundRectCallout">
            <a:avLst>
              <a:gd name="adj1" fmla="val 60414"/>
              <a:gd name="adj2" fmla="val 11199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5200</a:t>
            </a:r>
            <a:r>
              <a:rPr lang="en-US" sz="2500" b="1" dirty="0">
                <a:latin typeface="Open Sans"/>
                <a:ea typeface="Open Sans"/>
                <a:cs typeface="Open Sans"/>
                <a:sym typeface="Open Sans"/>
              </a:rPr>
              <a:t> – Machine Learning</a:t>
            </a:r>
            <a:endParaRPr lang="en-US" sz="2500" b="1" i="0" u="none" strike="noStrike" cap="none" dirty="0">
              <a:latin typeface="Open Sans"/>
              <a:ea typeface="Open Sans"/>
              <a:cs typeface="Open Sans"/>
              <a:sym typeface="Open Sans"/>
            </a:endParaRPr>
          </a:p>
        </p:txBody>
      </p:sp>
      <p:sp>
        <p:nvSpPr>
          <p:cNvPr id="6" name="Google Shape;84;g92b3bf485b_0_0">
            <a:extLst>
              <a:ext uri="{FF2B5EF4-FFF2-40B4-BE49-F238E27FC236}">
                <a16:creationId xmlns:a16="http://schemas.microsoft.com/office/drawing/2014/main" id="{FCC67775-2A75-75A4-4078-6365B8059F68}"/>
              </a:ext>
            </a:extLst>
          </p:cNvPr>
          <p:cNvSpPr/>
          <p:nvPr/>
        </p:nvSpPr>
        <p:spPr>
          <a:xfrm>
            <a:off x="5653480" y="3731734"/>
            <a:ext cx="4163248" cy="997835"/>
          </a:xfrm>
          <a:prstGeom prst="wedgeRoundRectCallout">
            <a:avLst>
              <a:gd name="adj1" fmla="val 64342"/>
              <a:gd name="adj2" fmla="val -37010"/>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5220</a:t>
            </a:r>
            <a:r>
              <a:rPr lang="en-US" sz="2500" b="1" dirty="0">
                <a:latin typeface="Open Sans"/>
                <a:ea typeface="Open Sans"/>
                <a:cs typeface="Open Sans"/>
                <a:sym typeface="Open Sans"/>
              </a:rPr>
              <a:t> – Deep Learning</a:t>
            </a:r>
            <a:endParaRPr lang="en-US" sz="2500" b="1" i="0" u="none" strike="noStrike" cap="none" dirty="0">
              <a:latin typeface="Open Sans"/>
              <a:ea typeface="Open Sans"/>
              <a:cs typeface="Open Sans"/>
              <a:sym typeface="Open Sans"/>
            </a:endParaRPr>
          </a:p>
        </p:txBody>
      </p:sp>
      <p:sp>
        <p:nvSpPr>
          <p:cNvPr id="7" name="Google Shape;84;g92b3bf485b_0_0">
            <a:extLst>
              <a:ext uri="{FF2B5EF4-FFF2-40B4-BE49-F238E27FC236}">
                <a16:creationId xmlns:a16="http://schemas.microsoft.com/office/drawing/2014/main" id="{D2ED42A2-E550-6CD9-F57F-E93B7587610F}"/>
              </a:ext>
            </a:extLst>
          </p:cNvPr>
          <p:cNvSpPr/>
          <p:nvPr/>
        </p:nvSpPr>
        <p:spPr>
          <a:xfrm>
            <a:off x="5653480" y="5148146"/>
            <a:ext cx="4620510" cy="997835"/>
          </a:xfrm>
          <a:prstGeom prst="wedgeRoundRectCallout">
            <a:avLst>
              <a:gd name="adj1" fmla="val 53900"/>
              <a:gd name="adj2" fmla="val -98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CIS 5300</a:t>
            </a:r>
            <a:r>
              <a:rPr lang="en-US" sz="2500" b="1" dirty="0">
                <a:latin typeface="Open Sans"/>
                <a:ea typeface="Open Sans"/>
                <a:cs typeface="Open Sans"/>
                <a:sym typeface="Open Sans"/>
              </a:rPr>
              <a:t> – Computational Linguistics</a:t>
            </a:r>
            <a:endParaRPr lang="en-US"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281285269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A57D-854C-9F42-8C86-DDF272AC3B2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1039AD4-3E37-7447-8A9E-8FA2C01C3AED}"/>
              </a:ext>
            </a:extLst>
          </p:cNvPr>
          <p:cNvSpPr>
            <a:spLocks noGrp="1"/>
          </p:cNvSpPr>
          <p:nvPr>
            <p:ph idx="1"/>
          </p:nvPr>
        </p:nvSpPr>
        <p:spPr/>
        <p:txBody>
          <a:bodyPr/>
          <a:lstStyle/>
          <a:p>
            <a:pPr algn="ctr"/>
            <a:r>
              <a:rPr lang="en-US" dirty="0"/>
              <a:t>Thanks for taking CIS 5210 with me!</a:t>
            </a:r>
          </a:p>
          <a:p>
            <a:pPr algn="ctr"/>
            <a:br>
              <a:rPr lang="en-US" dirty="0"/>
            </a:br>
            <a:r>
              <a:rPr lang="en-US" dirty="0"/>
              <a:t>Good luck on the midterm!!</a:t>
            </a:r>
          </a:p>
          <a:p>
            <a:endParaRPr lang="en-US" dirty="0"/>
          </a:p>
          <a:p>
            <a:endParaRPr lang="en-US" dirty="0"/>
          </a:p>
        </p:txBody>
      </p:sp>
    </p:spTree>
    <p:extLst>
      <p:ext uri="{BB962C8B-B14F-4D97-AF65-F5344CB8AC3E}">
        <p14:creationId xmlns:p14="http://schemas.microsoft.com/office/powerpoint/2010/main" val="723051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139777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521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327892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74529" y="530951"/>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344954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1618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151401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218823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23431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38193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t>ELMo</a:t>
            </a:r>
            <a:endParaRPr lang="en-US" sz="4000" dirty="0"/>
          </a:p>
          <a:p>
            <a:r>
              <a:rPr lang="en-US" sz="4000" dirty="0"/>
              <a:t>GPT</a:t>
            </a:r>
          </a:p>
          <a:p>
            <a:r>
              <a:rPr lang="en-US" sz="4000" dirty="0"/>
              <a:t>BERT</a:t>
            </a:r>
          </a:p>
          <a:p>
            <a:r>
              <a:rPr lang="en-US" sz="4000" dirty="0"/>
              <a:t>GPT-3</a:t>
            </a:r>
          </a:p>
        </p:txBody>
      </p:sp>
      <p:pic>
        <p:nvPicPr>
          <p:cNvPr id="4" name="Content Placeholder 4"/>
          <p:cNvPicPr>
            <a:picLocks noChangeAspect="1"/>
          </p:cNvPicPr>
          <p:nvPr/>
        </p:nvPicPr>
        <p:blipFill>
          <a:blip r:embed="rId3"/>
          <a:stretch>
            <a:fillRect/>
          </a:stretch>
        </p:blipFill>
        <p:spPr>
          <a:xfrm>
            <a:off x="7380790" y="2835276"/>
            <a:ext cx="3287211" cy="4022725"/>
          </a:xfrm>
          <a:prstGeom prst="rect">
            <a:avLst/>
          </a:prstGeom>
        </p:spPr>
      </p:pic>
      <p:pic>
        <p:nvPicPr>
          <p:cNvPr id="5" name="Picture 4"/>
          <p:cNvPicPr>
            <a:picLocks noChangeAspect="1"/>
          </p:cNvPicPr>
          <p:nvPr/>
        </p:nvPicPr>
        <p:blipFill>
          <a:blip r:embed="rId4"/>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2223026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4024197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192305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441450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3578972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1191371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extLst>
              <p:ext uri="{D42A27DB-BD31-4B8C-83A1-F6EECF244321}">
                <p14:modId xmlns:p14="http://schemas.microsoft.com/office/powerpoint/2010/main" val="434913123"/>
              </p:ext>
            </p:extLst>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3170495-4F8D-654F-4531-3AC44844D6BB}"/>
              </a:ext>
            </a:extLst>
          </p:cNvPr>
          <p:cNvSpPr txBox="1"/>
          <p:nvPr/>
        </p:nvSpPr>
        <p:spPr>
          <a:xfrm rot="16200000">
            <a:off x="4985769" y="3632364"/>
            <a:ext cx="894797" cy="430887"/>
          </a:xfrm>
          <a:prstGeom prst="rect">
            <a:avLst/>
          </a:prstGeom>
          <a:noFill/>
        </p:spPr>
        <p:txBody>
          <a:bodyPr wrap="none" rtlCol="0">
            <a:spAutoFit/>
          </a:bodyPr>
          <a:lstStyle/>
          <a:p>
            <a:r>
              <a:rPr lang="en-US" sz="2200" dirty="0"/>
              <a:t>doc Y</a:t>
            </a:r>
          </a:p>
        </p:txBody>
      </p:sp>
    </p:spTree>
    <p:extLst>
      <p:ext uri="{BB962C8B-B14F-4D97-AF65-F5344CB8AC3E}">
        <p14:creationId xmlns:p14="http://schemas.microsoft.com/office/powerpoint/2010/main" val="1684480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a:t>
            </a:r>
          </a:p>
        </p:txBody>
      </p:sp>
      <p:sp>
        <p:nvSpPr>
          <p:cNvPr id="378"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2"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7" name="Table"/>
          <p:cNvGraphicFramePr/>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19"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rPr dirty="0"/>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79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6376121"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61316" y="4965187"/>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0276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E3029"/>
        </a:solidFill>
        <a:effectLst/>
      </p:bgPr>
    </p:bg>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a:t>
            </a:r>
            <a:r>
              <a:rPr b="1" dirty="0"/>
              <a:t>learn</a:t>
            </a:r>
            <a:r>
              <a:rPr dirty="0"/>
              <a:t>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1663314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8447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915942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1472786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versus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Co-occurrence matrix (weighted by TF-IDF or mutual information)</a:t>
            </a:r>
          </a:p>
          <a:p>
            <a:pPr lvl="1"/>
            <a:r>
              <a:rPr lang="en-US" b="1" dirty="0"/>
              <a:t>long</a:t>
            </a:r>
            <a:r>
              <a:rPr lang="en-US" dirty="0"/>
              <a:t> (length |V|= 20,000 to 50,000)</a:t>
            </a:r>
          </a:p>
          <a:p>
            <a:pPr lvl="1"/>
            <a:r>
              <a:rPr lang="en-US" b="1" dirty="0"/>
              <a:t>sparse </a:t>
            </a:r>
            <a:r>
              <a:rPr lang="en-US" dirty="0"/>
              <a:t>(most elements are zero)</a:t>
            </a:r>
          </a:p>
          <a:p>
            <a:endParaRPr lang="en-US" dirty="0"/>
          </a:p>
          <a:p>
            <a:r>
              <a:rPr lang="en-US" dirty="0"/>
              <a:t>Embeddings are</a:t>
            </a:r>
          </a:p>
          <a:p>
            <a:pPr lvl="1"/>
            <a:r>
              <a:rPr lang="en-US" b="1" dirty="0"/>
              <a:t>short</a:t>
            </a:r>
            <a:r>
              <a:rPr lang="en-US" dirty="0"/>
              <a:t> (length 50-1000)</a:t>
            </a:r>
          </a:p>
          <a:p>
            <a:pPr lvl="1"/>
            <a:r>
              <a:rPr lang="en-US" b="1" dirty="0"/>
              <a:t>dense</a:t>
            </a:r>
            <a:r>
              <a:rPr lang="en-US" dirty="0"/>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83</a:t>
            </a:fld>
            <a:endParaRPr lang="en-US"/>
          </a:p>
        </p:txBody>
      </p:sp>
    </p:spTree>
    <p:extLst>
      <p:ext uri="{BB962C8B-B14F-4D97-AF65-F5344CB8AC3E}">
        <p14:creationId xmlns:p14="http://schemas.microsoft.com/office/powerpoint/2010/main" val="3913609511"/>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388707115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136348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319594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rPr lang="en-US" dirty="0"/>
              <a:t>Logistic Regression Classifier</a:t>
            </a:r>
            <a:endParaRPr dirty="0"/>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pic>
        <p:nvPicPr>
          <p:cNvPr id="543" name="Image" descr="Image"/>
          <p:cNvPicPr>
            <a:picLocks noChangeAspect="1"/>
          </p:cNvPicPr>
          <p:nvPr/>
        </p:nvPicPr>
        <p:blipFill>
          <a:blip r:embed="rId2"/>
          <a:stretch>
            <a:fillRect/>
          </a:stretch>
        </p:blipFill>
        <p:spPr>
          <a:xfrm>
            <a:off x="3217311" y="1469733"/>
            <a:ext cx="5308124" cy="3918534"/>
          </a:xfrm>
          <a:prstGeom prst="rect">
            <a:avLst/>
          </a:prstGeom>
          <a:ln w="12700">
            <a:miter lim="400000"/>
          </a:ln>
        </p:spPr>
      </p:pic>
      <p:sp>
        <p:nvSpPr>
          <p:cNvPr id="3" name="TextBox 2">
            <a:extLst>
              <a:ext uri="{FF2B5EF4-FFF2-40B4-BE49-F238E27FC236}">
                <a16:creationId xmlns:a16="http://schemas.microsoft.com/office/drawing/2014/main" id="{34E40626-F251-2DCB-ADB4-1A93E59BEDB0}"/>
              </a:ext>
            </a:extLst>
          </p:cNvPr>
          <p:cNvSpPr txBox="1"/>
          <p:nvPr/>
        </p:nvSpPr>
        <p:spPr>
          <a:xfrm>
            <a:off x="1813111" y="5720823"/>
            <a:ext cx="8565777" cy="369332"/>
          </a:xfrm>
          <a:prstGeom prst="rect">
            <a:avLst/>
          </a:prstGeom>
          <a:noFill/>
        </p:spPr>
        <p:txBody>
          <a:bodyPr wrap="square">
            <a:spAutoFit/>
          </a:bodyPr>
          <a:lstStyle/>
          <a:p>
            <a:r>
              <a:rPr lang="en-US" dirty="0"/>
              <a:t>vector('king') - vector('man') + vector('queen')  ≅ vector('woman’)s</a:t>
            </a:r>
          </a:p>
        </p:txBody>
      </p:sp>
    </p:spTree>
    <p:extLst>
      <p:ext uri="{BB962C8B-B14F-4D97-AF65-F5344CB8AC3E}">
        <p14:creationId xmlns:p14="http://schemas.microsoft.com/office/powerpoint/2010/main" val="115029024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p:spTree>
    <p:extLst>
      <p:ext uri="{BB962C8B-B14F-4D97-AF65-F5344CB8AC3E}">
        <p14:creationId xmlns:p14="http://schemas.microsoft.com/office/powerpoint/2010/main" val="18076918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rPr dirty="0"/>
              <a:t>Demo of </a:t>
            </a:r>
            <a:r>
              <a:rPr lang="en-US" dirty="0"/>
              <a:t>W</a:t>
            </a:r>
            <a:r>
              <a:rPr dirty="0"/>
              <a:t>ord </a:t>
            </a:r>
            <a:r>
              <a:rPr lang="en-US" dirty="0"/>
              <a:t>V</a:t>
            </a:r>
            <a:r>
              <a:rPr dirty="0"/>
              <a:t>ectors</a:t>
            </a:r>
            <a:r>
              <a:rPr lang="en-US" dirty="0"/>
              <a:t> using Magnitude</a:t>
            </a:r>
            <a:endParaRPr dirty="0"/>
          </a:p>
        </p:txBody>
      </p:sp>
      <p:sp>
        <p:nvSpPr>
          <p:cNvPr id="548" name="# Install Magnitude…"/>
          <p:cNvSpPr txBox="1"/>
          <p:nvPr/>
        </p:nvSpPr>
        <p:spPr>
          <a:xfrm>
            <a:off x="399673" y="1981579"/>
            <a:ext cx="11249783" cy="21820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lang="en-US" sz="2742" b="1" dirty="0" err="1"/>
              <a:t>Colab</a:t>
            </a:r>
            <a:r>
              <a:rPr lang="en-US" sz="2742" b="1" dirty="0"/>
              <a:t> Notebook</a:t>
            </a:r>
            <a:br>
              <a:rPr lang="en-US" sz="2742" dirty="0"/>
            </a:br>
            <a:br>
              <a:rPr lang="en-US" sz="2742" dirty="0"/>
            </a:br>
            <a:r>
              <a:rPr lang="en-US" sz="2742" dirty="0">
                <a:hlinkClick r:id="rId2"/>
              </a:rPr>
              <a:t>https://colab.research.google.com/drive/19iOTYgRn3bBAJIigHH8aK7ipYSYgy75x?usp=sharing</a:t>
            </a:r>
            <a:r>
              <a:rPr lang="en-US" sz="2742" dirty="0"/>
              <a: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07678504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24511801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7146737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22789086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1115</TotalTime>
  <Words>11793</Words>
  <Application>Microsoft Macintosh PowerPoint</Application>
  <PresentationFormat>Widescreen</PresentationFormat>
  <Paragraphs>1248</Paragraphs>
  <Slides>155</Slides>
  <Notes>70</Notes>
  <HiddenSlides>28</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155</vt:i4>
      </vt:variant>
    </vt:vector>
  </HeadingPairs>
  <TitlesOfParts>
    <vt:vector size="170" baseType="lpstr">
      <vt:lpstr>Arial</vt:lpstr>
      <vt:lpstr>BreveText</vt:lpstr>
      <vt:lpstr>Calibri</vt:lpstr>
      <vt:lpstr>Cambria Math</vt:lpstr>
      <vt:lpstr>Chalkduster</vt:lpstr>
      <vt:lpstr>FK Roman Standard</vt:lpstr>
      <vt:lpstr>Helvetica</vt:lpstr>
      <vt:lpstr>Helvetica Light</vt:lpstr>
      <vt:lpstr>Helvetica Neue</vt:lpstr>
      <vt:lpstr>Helvetica Neue Medium</vt:lpstr>
      <vt:lpstr>Lucida Grande</vt:lpstr>
      <vt:lpstr>Menlo</vt:lpstr>
      <vt:lpstr>Open Sans</vt:lpstr>
      <vt:lpstr>Open Sans SemiBold</vt:lpstr>
      <vt:lpstr>Office Theme</vt:lpstr>
      <vt:lpstr>Module 14: Natural Language Processing</vt:lpstr>
      <vt:lpstr>Neural Language Models</vt:lpstr>
      <vt:lpstr>Language Models</vt:lpstr>
      <vt:lpstr>Language Modeling </vt:lpstr>
      <vt:lpstr>Curse of dimensionality / sparse statistics </vt:lpstr>
      <vt:lpstr>Chain rule</vt:lpstr>
      <vt:lpstr>Probability tables</vt:lpstr>
      <vt:lpstr>Unseen sequences</vt:lpstr>
      <vt:lpstr>Alternate idea</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A Neural Probabilistic LM</vt:lpstr>
      <vt:lpstr>A Neural Probabilistic LM</vt:lpstr>
      <vt:lpstr>A Neural Probabilistic LM</vt:lpstr>
      <vt:lpstr>PowerPoint Presentation</vt:lpstr>
      <vt:lpstr>Word embeddings</vt:lpstr>
      <vt:lpstr>State of the art neural LMs</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Neural Language Models</vt:lpstr>
      <vt:lpstr>Word Embeddings</vt:lpstr>
      <vt:lpstr>Word embeddings</vt:lpstr>
      <vt:lpstr>Sparse versus Dense Vectors</vt:lpstr>
      <vt:lpstr>Sparse versus dense vectors</vt:lpstr>
      <vt:lpstr>Dense embeddings you can download!</vt:lpstr>
      <vt:lpstr>How do we get dense vectors?</vt:lpstr>
      <vt:lpstr>Word2Vec</vt:lpstr>
      <vt:lpstr>Word2Vec</vt:lpstr>
      <vt:lpstr>Negative sampling</vt:lpstr>
      <vt:lpstr>Logistic Regression Classifier</vt:lpstr>
      <vt:lpstr>Properties of Embeddings</vt:lpstr>
      <vt:lpstr>Embeddings capture relational meanings</vt:lpstr>
      <vt:lpstr>PowerPoint Presentation</vt:lpstr>
      <vt:lpstr>Demo of Word Vectors using Magnitude</vt:lpstr>
      <vt:lpstr>Demo of word vectors</vt:lpstr>
      <vt:lpstr>Many possible models</vt:lpstr>
      <vt:lpstr>Evaluating embeddings</vt:lpstr>
      <vt:lpstr>Intrinsic evaluation</vt:lpstr>
      <vt:lpstr>Compute correlation</vt:lpstr>
      <vt:lpstr>Properties of embeddings</vt:lpstr>
      <vt:lpstr>How does context window change word emeddings?</vt:lpstr>
      <vt:lpstr>How does context window change word emeddings?</vt:lpstr>
      <vt:lpstr>Solving Analogy Problems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Word Embeddings for Sociology</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lpstr>Potential for Harm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potential harms</vt:lpstr>
      <vt:lpstr>Our Responsibilities</vt:lpstr>
      <vt:lpstr>The End…  But Not the End of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55</cp:revision>
  <dcterms:created xsi:type="dcterms:W3CDTF">2020-12-01T15:12:09Z</dcterms:created>
  <dcterms:modified xsi:type="dcterms:W3CDTF">2022-12-08T16:32:37Z</dcterms:modified>
</cp:coreProperties>
</file>